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39"/>
  </p:notesMasterIdLst>
  <p:handoutMasterIdLst>
    <p:handoutMasterId r:id="rId40"/>
  </p:handoutMasterIdLst>
  <p:sldIdLst>
    <p:sldId id="262" r:id="rId5"/>
    <p:sldId id="275" r:id="rId6"/>
    <p:sldId id="265" r:id="rId7"/>
    <p:sldId id="266" r:id="rId8"/>
    <p:sldId id="267" r:id="rId9"/>
    <p:sldId id="268" r:id="rId10"/>
    <p:sldId id="269" r:id="rId11"/>
    <p:sldId id="291" r:id="rId12"/>
    <p:sldId id="270" r:id="rId13"/>
    <p:sldId id="271" r:id="rId14"/>
    <p:sldId id="274" r:id="rId15"/>
    <p:sldId id="278" r:id="rId16"/>
    <p:sldId id="280" r:id="rId17"/>
    <p:sldId id="281" r:id="rId18"/>
    <p:sldId id="282" r:id="rId19"/>
    <p:sldId id="283" r:id="rId20"/>
    <p:sldId id="272" r:id="rId21"/>
    <p:sldId id="264" r:id="rId22"/>
    <p:sldId id="277" r:id="rId23"/>
    <p:sldId id="284" r:id="rId24"/>
    <p:sldId id="293" r:id="rId25"/>
    <p:sldId id="287" r:id="rId26"/>
    <p:sldId id="288" r:id="rId27"/>
    <p:sldId id="273" r:id="rId28"/>
    <p:sldId id="276" r:id="rId29"/>
    <p:sldId id="279" r:id="rId30"/>
    <p:sldId id="285" r:id="rId31"/>
    <p:sldId id="292" r:id="rId32"/>
    <p:sldId id="294" r:id="rId33"/>
    <p:sldId id="295" r:id="rId34"/>
    <p:sldId id="296" r:id="rId35"/>
    <p:sldId id="297" r:id="rId36"/>
    <p:sldId id="298"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24416-0D8C-41C8-98FF-13817088C7EE}" v="26" dt="2020-03-26T14:55:35.103"/>
    <p1510:client id="{842715FD-3F1A-6345-A61A-0ADA93234E9C}" v="4" dt="2020-03-25T21:06:20.665"/>
    <p1510:client id="{E9CED96D-B199-E5A6-F09D-4BF95C1A4BF5}" v="275" dt="2020-03-26T14:54:25.061"/>
    <p1510:client id="{F851F707-4F82-DAA3-C4F4-1D620A34F273}" v="1133" dt="2020-03-26T15:14:27.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3/26/2020</a:t>
            </a:fld>
            <a:endParaRPr lang="en-US"/>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a:p>
        </p:txBody>
      </p:sp>
    </p:spTree>
    <p:extLst>
      <p:ext uri="{BB962C8B-B14F-4D97-AF65-F5344CB8AC3E}">
        <p14:creationId xmlns:p14="http://schemas.microsoft.com/office/powerpoint/2010/main" val="99515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17</a:t>
            </a:fld>
            <a:endParaRPr lang="en-US"/>
          </a:p>
        </p:txBody>
      </p:sp>
    </p:spTree>
    <p:extLst>
      <p:ext uri="{BB962C8B-B14F-4D97-AF65-F5344CB8AC3E}">
        <p14:creationId xmlns:p14="http://schemas.microsoft.com/office/powerpoint/2010/main" val="42758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24</a:t>
            </a:fld>
            <a:endParaRPr lang="en-US"/>
          </a:p>
        </p:txBody>
      </p:sp>
    </p:spTree>
    <p:extLst>
      <p:ext uri="{BB962C8B-B14F-4D97-AF65-F5344CB8AC3E}">
        <p14:creationId xmlns:p14="http://schemas.microsoft.com/office/powerpoint/2010/main" val="414694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30</a:t>
            </a:fld>
            <a:endParaRPr lang="en-US"/>
          </a:p>
        </p:txBody>
      </p:sp>
    </p:spTree>
    <p:extLst>
      <p:ext uri="{BB962C8B-B14F-4D97-AF65-F5344CB8AC3E}">
        <p14:creationId xmlns:p14="http://schemas.microsoft.com/office/powerpoint/2010/main" val="343377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3/26/2020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3/26/2020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Assorted_United_States_coins.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deepspacesparkle.com/marine-life-collaborative-mur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SDnYMbYB-nU&amp;feature=emb_log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athprodigy.com" TargetMode="External"/><Relationship Id="rId2" Type="http://schemas.openxmlformats.org/officeDocument/2006/relationships/hyperlink" Target="http://www.xtramath.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YLRnUx-1ky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Mr. Jesse's Class</a:t>
            </a:r>
            <a:b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br>
            <a:r>
              <a:rPr lang="en-US" sz="11700" b="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Day 1 - Week 1</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Mr. Jesse's Class</a:t>
            </a:r>
            <a:b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br>
            <a:r>
              <a:rPr lang="en-US" sz="11700" b="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Day 2 - Week 1</a:t>
            </a:r>
          </a:p>
        </p:txBody>
      </p:sp>
    </p:spTree>
    <p:extLst>
      <p:ext uri="{BB962C8B-B14F-4D97-AF65-F5344CB8AC3E}">
        <p14:creationId xmlns:p14="http://schemas.microsoft.com/office/powerpoint/2010/main" val="265306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13CD-74D1-4439-BA84-5545CF159A80}"/>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Our schedule</a:t>
            </a:r>
            <a:endParaRPr lang="en-US"/>
          </a:p>
        </p:txBody>
      </p:sp>
      <p:sp>
        <p:nvSpPr>
          <p:cNvPr id="3" name="Content Placeholder 2">
            <a:extLst>
              <a:ext uri="{FF2B5EF4-FFF2-40B4-BE49-F238E27FC236}">
                <a16:creationId xmlns:a16="http://schemas.microsoft.com/office/drawing/2014/main" id="{65863B42-4DD2-492E-BEF4-9D7E77816C8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Dad joke of the day</a:t>
            </a:r>
          </a:p>
          <a:p>
            <a:r>
              <a:rPr lang="en-US">
                <a:effectLst>
                  <a:glow rad="38100">
                    <a:prstClr val="black">
                      <a:lumMod val="50000"/>
                      <a:lumOff val="50000"/>
                      <a:alpha val="20000"/>
                    </a:prstClr>
                  </a:glow>
                  <a:outerShdw blurRad="44450" dist="12700" dir="13860000" algn="tl" rotWithShape="0">
                    <a:srgbClr val="000000">
                      <a:alpha val="20000"/>
                    </a:srgbClr>
                  </a:outerShdw>
                </a:effectLst>
              </a:rPr>
              <a:t>Reading – Listen &amp; Think (20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Writing prompt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Numeracy challenge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Daily Physical Activity (DPA) Challenge</a:t>
            </a:r>
          </a:p>
        </p:txBody>
      </p:sp>
    </p:spTree>
    <p:extLst>
      <p:ext uri="{BB962C8B-B14F-4D97-AF65-F5344CB8AC3E}">
        <p14:creationId xmlns:p14="http://schemas.microsoft.com/office/powerpoint/2010/main" val="233265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B112-0CC6-4B33-83E0-E94664AEEA3C}"/>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Whenever I drive past a graveyard...</a:t>
            </a:r>
            <a:endParaRPr lang="en-US"/>
          </a:p>
        </p:txBody>
      </p:sp>
      <p:sp>
        <p:nvSpPr>
          <p:cNvPr id="3" name="Content Placeholder 2">
            <a:extLst>
              <a:ext uri="{FF2B5EF4-FFF2-40B4-BE49-F238E27FC236}">
                <a16:creationId xmlns:a16="http://schemas.microsoft.com/office/drawing/2014/main" id="{D8BA48CE-417B-45CB-8FE1-20708FD8A744}"/>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Did you know that's a popular graveyard? People are dying to get into it!</a:t>
            </a:r>
          </a:p>
        </p:txBody>
      </p:sp>
    </p:spTree>
    <p:extLst>
      <p:ext uri="{BB962C8B-B14F-4D97-AF65-F5344CB8AC3E}">
        <p14:creationId xmlns:p14="http://schemas.microsoft.com/office/powerpoint/2010/main" val="51316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CA24-B6B8-4240-AA7F-6FF8860E227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Reading activity</a:t>
            </a:r>
            <a:endParaRPr lang="en-US"/>
          </a:p>
        </p:txBody>
      </p:sp>
      <p:sp>
        <p:nvSpPr>
          <p:cNvPr id="3" name="Content Placeholder 2">
            <a:extLst>
              <a:ext uri="{FF2B5EF4-FFF2-40B4-BE49-F238E27FC236}">
                <a16:creationId xmlns:a16="http://schemas.microsoft.com/office/drawing/2014/main" id="{8E78F07E-1991-476E-A190-666723CD95B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see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2"/>
              </a:rPr>
              <a:t>www.jesse45s.weebly.com</a:t>
            </a:r>
            <a:r>
              <a:rPr lang="en-US">
                <a:effectLst>
                  <a:glow rad="38100">
                    <a:prstClr val="black">
                      <a:lumMod val="50000"/>
                      <a:lumOff val="50000"/>
                      <a:alpha val="20000"/>
                    </a:prstClr>
                  </a:glow>
                  <a:outerShdw blurRad="44450" dist="12700" dir="13860000" algn="tl" rotWithShape="0">
                    <a:srgbClr val="000000">
                      <a:alpha val="20000"/>
                    </a:srgbClr>
                  </a:outerShdw>
                </a:effectLst>
              </a:rPr>
              <a:t> for "The Hobbit" reading schedule for this week.</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Who is your favorite character in chapter 1? What character traits stand out to you as awesome?</a:t>
            </a:r>
          </a:p>
        </p:txBody>
      </p:sp>
    </p:spTree>
    <p:extLst>
      <p:ext uri="{BB962C8B-B14F-4D97-AF65-F5344CB8AC3E}">
        <p14:creationId xmlns:p14="http://schemas.microsoft.com/office/powerpoint/2010/main" val="984734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70C9-B21C-4464-A786-719E15ED41E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Writing Prompt</a:t>
            </a:r>
            <a:endParaRPr lang="en-US"/>
          </a:p>
        </p:txBody>
      </p:sp>
      <p:sp>
        <p:nvSpPr>
          <p:cNvPr id="3" name="Content Placeholder 2">
            <a:extLst>
              <a:ext uri="{FF2B5EF4-FFF2-40B4-BE49-F238E27FC236}">
                <a16:creationId xmlns:a16="http://schemas.microsoft.com/office/drawing/2014/main" id="{F995F34A-7ED8-4661-9365-9AC48FD01C15}"/>
              </a:ext>
            </a:extLst>
          </p:cNvPr>
          <p:cNvSpPr>
            <a:spLocks noGrp="1"/>
          </p:cNvSpPr>
          <p:nvPr>
            <p:ph idx="1"/>
          </p:nvPr>
        </p:nvSpPr>
        <p:spPr>
          <a:xfrm>
            <a:off x="1067072" y="1793487"/>
            <a:ext cx="9905998" cy="3124201"/>
          </a:xfrm>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If you could have any super power, what power would you choose? Why?</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Design yourself as a super hero! I want to see that super suit, cape, logo, all of it!</a:t>
            </a:r>
          </a:p>
        </p:txBody>
      </p:sp>
      <p:pic>
        <p:nvPicPr>
          <p:cNvPr id="4" name="Picture 4" descr="A close up of a person wearing glasses&#10;&#10;Description generated with very high confidence">
            <a:extLst>
              <a:ext uri="{FF2B5EF4-FFF2-40B4-BE49-F238E27FC236}">
                <a16:creationId xmlns:a16="http://schemas.microsoft.com/office/drawing/2014/main" id="{6FC638C2-F1E2-4A05-B6F3-9FCAD9116383}"/>
              </a:ext>
            </a:extLst>
          </p:cNvPr>
          <p:cNvPicPr>
            <a:picLocks noChangeAspect="1"/>
          </p:cNvPicPr>
          <p:nvPr/>
        </p:nvPicPr>
        <p:blipFill>
          <a:blip r:embed="rId2"/>
          <a:stretch>
            <a:fillRect/>
          </a:stretch>
        </p:blipFill>
        <p:spPr>
          <a:xfrm>
            <a:off x="3776546" y="4150372"/>
            <a:ext cx="4638906" cy="2172108"/>
          </a:xfrm>
          <a:prstGeom prst="rect">
            <a:avLst/>
          </a:prstGeom>
        </p:spPr>
      </p:pic>
    </p:spTree>
    <p:extLst>
      <p:ext uri="{BB962C8B-B14F-4D97-AF65-F5344CB8AC3E}">
        <p14:creationId xmlns:p14="http://schemas.microsoft.com/office/powerpoint/2010/main" val="543238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C121-9035-441E-900A-7B41DB7EE457}"/>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Numeracy Challenge</a:t>
            </a:r>
            <a:endParaRPr lang="en-US"/>
          </a:p>
        </p:txBody>
      </p:sp>
      <p:sp>
        <p:nvSpPr>
          <p:cNvPr id="3" name="Content Placeholder 2">
            <a:extLst>
              <a:ext uri="{FF2B5EF4-FFF2-40B4-BE49-F238E27FC236}">
                <a16:creationId xmlns:a16="http://schemas.microsoft.com/office/drawing/2014/main" id="{445B837A-6F34-4FFB-A508-C4671D498745}"/>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Today's Numeracy challenge (March 31) is an event on math Prodigy!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Meet us at 11:00am at the Titan on the Keystone Server. Mr. Jesse will be here too! Let's rock out some Titan together as a group!</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If you cannot attend, please see the Math Worksheet available on our website for Week 1 Day 2</a:t>
            </a:r>
          </a:p>
        </p:txBody>
      </p:sp>
    </p:spTree>
    <p:extLst>
      <p:ext uri="{BB962C8B-B14F-4D97-AF65-F5344CB8AC3E}">
        <p14:creationId xmlns:p14="http://schemas.microsoft.com/office/powerpoint/2010/main" val="1815228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7650-CF4A-4386-B6EF-2A80B934A51A}"/>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Daily Physical Activity Challenge</a:t>
            </a:r>
            <a:endParaRPr lang="en-US"/>
          </a:p>
        </p:txBody>
      </p:sp>
      <p:sp>
        <p:nvSpPr>
          <p:cNvPr id="3" name="Content Placeholder 2">
            <a:extLst>
              <a:ext uri="{FF2B5EF4-FFF2-40B4-BE49-F238E27FC236}">
                <a16:creationId xmlns:a16="http://schemas.microsoft.com/office/drawing/2014/main" id="{BC4AE76E-D398-4C57-856A-0E562F8119E2}"/>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Time to get SWOLE! Pull a Terry Crews and rock out some push ups today!</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 challenge you to post your push up video on FlipGrid and share your push up totals! See who can do the most!</a:t>
            </a:r>
          </a:p>
        </p:txBody>
      </p:sp>
    </p:spTree>
    <p:extLst>
      <p:ext uri="{BB962C8B-B14F-4D97-AF65-F5344CB8AC3E}">
        <p14:creationId xmlns:p14="http://schemas.microsoft.com/office/powerpoint/2010/main" val="36193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Mr. Jesse's Class</a:t>
            </a:r>
            <a:b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br>
            <a:r>
              <a:rPr lang="en-US" sz="11700" b="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Day 3 - Week 1</a:t>
            </a:r>
          </a:p>
        </p:txBody>
      </p:sp>
    </p:spTree>
    <p:extLst>
      <p:ext uri="{BB962C8B-B14F-4D97-AF65-F5344CB8AC3E}">
        <p14:creationId xmlns:p14="http://schemas.microsoft.com/office/powerpoint/2010/main" val="157816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13CD-74D1-4439-BA84-5545CF159A80}"/>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Our schedule</a:t>
            </a:r>
            <a:endParaRPr lang="en-US"/>
          </a:p>
        </p:txBody>
      </p:sp>
      <p:sp>
        <p:nvSpPr>
          <p:cNvPr id="3" name="Content Placeholder 2">
            <a:extLst>
              <a:ext uri="{FF2B5EF4-FFF2-40B4-BE49-F238E27FC236}">
                <a16:creationId xmlns:a16="http://schemas.microsoft.com/office/drawing/2014/main" id="{65863B42-4DD2-492E-BEF4-9D7E77816C8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Dad joke of the day</a:t>
            </a:r>
          </a:p>
          <a:p>
            <a:r>
              <a:rPr lang="en-US">
                <a:effectLst>
                  <a:glow rad="38100">
                    <a:prstClr val="black">
                      <a:lumMod val="50000"/>
                      <a:lumOff val="50000"/>
                      <a:alpha val="20000"/>
                    </a:prstClr>
                  </a:glow>
                  <a:outerShdw blurRad="44450" dist="12700" dir="13860000" algn="tl" rotWithShape="0">
                    <a:srgbClr val="000000">
                      <a:alpha val="20000"/>
                    </a:srgbClr>
                  </a:outerShdw>
                </a:effectLst>
              </a:rPr>
              <a:t>Reading – Listen &amp; Think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Writing prompt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Numeracy challenge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Daily Physical Activity (DPA) Challenge</a:t>
            </a:r>
          </a:p>
        </p:txBody>
      </p:sp>
    </p:spTree>
    <p:extLst>
      <p:ext uri="{BB962C8B-B14F-4D97-AF65-F5344CB8AC3E}">
        <p14:creationId xmlns:p14="http://schemas.microsoft.com/office/powerpoint/2010/main" val="110455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F57C-26C9-464E-AE9F-CA393D713AD2}"/>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A slice of apple pie is $2.50 in Jamaica, and $3.00 in the Bahamas...</a:t>
            </a:r>
            <a:endParaRPr lang="en-US"/>
          </a:p>
        </p:txBody>
      </p:sp>
      <p:sp>
        <p:nvSpPr>
          <p:cNvPr id="3" name="Content Placeholder 2">
            <a:extLst>
              <a:ext uri="{FF2B5EF4-FFF2-40B4-BE49-F238E27FC236}">
                <a16:creationId xmlns:a16="http://schemas.microsoft.com/office/drawing/2014/main" id="{DF1892EF-66C2-4D0E-BAC9-176CF511B761}"/>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Those are the Pie rates of the Caribbean</a:t>
            </a:r>
            <a:endParaRPr lang="en-US"/>
          </a:p>
        </p:txBody>
      </p:sp>
    </p:spTree>
    <p:extLst>
      <p:ext uri="{BB962C8B-B14F-4D97-AF65-F5344CB8AC3E}">
        <p14:creationId xmlns:p14="http://schemas.microsoft.com/office/powerpoint/2010/main" val="125044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13CD-74D1-4439-BA84-5545CF159A80}"/>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Our schedule</a:t>
            </a:r>
            <a:endParaRPr lang="en-US"/>
          </a:p>
        </p:txBody>
      </p:sp>
      <p:sp>
        <p:nvSpPr>
          <p:cNvPr id="3" name="Content Placeholder 2">
            <a:extLst>
              <a:ext uri="{FF2B5EF4-FFF2-40B4-BE49-F238E27FC236}">
                <a16:creationId xmlns:a16="http://schemas.microsoft.com/office/drawing/2014/main" id="{65863B42-4DD2-492E-BEF4-9D7E77816C8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Dad joke of the day</a:t>
            </a:r>
          </a:p>
          <a:p>
            <a:r>
              <a:rPr lang="en-US">
                <a:effectLst>
                  <a:glow rad="38100">
                    <a:prstClr val="black">
                      <a:lumMod val="50000"/>
                      <a:lumOff val="50000"/>
                      <a:alpha val="20000"/>
                    </a:prstClr>
                  </a:glow>
                  <a:outerShdw blurRad="44450" dist="12700" dir="13860000" algn="tl" rotWithShape="0">
                    <a:srgbClr val="000000">
                      <a:alpha val="20000"/>
                    </a:srgbClr>
                  </a:outerShdw>
                </a:effectLst>
              </a:rPr>
              <a:t>Reading – Listen &amp; Think ( 20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Writing prompt (20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Numeracy challenge (20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Daily Physical Activity (DPA) Challenge (Additional)</a:t>
            </a:r>
          </a:p>
        </p:txBody>
      </p:sp>
    </p:spTree>
    <p:extLst>
      <p:ext uri="{BB962C8B-B14F-4D97-AF65-F5344CB8AC3E}">
        <p14:creationId xmlns:p14="http://schemas.microsoft.com/office/powerpoint/2010/main" val="58569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CA24-B6B8-4240-AA7F-6FF8860E227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Reading activity</a:t>
            </a:r>
            <a:endParaRPr lang="en-US"/>
          </a:p>
        </p:txBody>
      </p:sp>
      <p:sp>
        <p:nvSpPr>
          <p:cNvPr id="3" name="Content Placeholder 2">
            <a:extLst>
              <a:ext uri="{FF2B5EF4-FFF2-40B4-BE49-F238E27FC236}">
                <a16:creationId xmlns:a16="http://schemas.microsoft.com/office/drawing/2014/main" id="{8E78F07E-1991-476E-A190-666723CD95B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see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2"/>
              </a:rPr>
              <a:t>www.jesse45s.weebly.com</a:t>
            </a:r>
            <a:r>
              <a:rPr lang="en-US">
                <a:effectLst>
                  <a:glow rad="38100">
                    <a:prstClr val="black">
                      <a:lumMod val="50000"/>
                      <a:lumOff val="50000"/>
                      <a:alpha val="20000"/>
                    </a:prstClr>
                  </a:glow>
                  <a:outerShdw blurRad="44450" dist="12700" dir="13860000" algn="tl" rotWithShape="0">
                    <a:srgbClr val="000000">
                      <a:alpha val="20000"/>
                    </a:srgbClr>
                  </a:outerShdw>
                </a:effectLst>
              </a:rPr>
              <a:t> for "The Hobbit" reading schedule for this week.</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Talk to your parents after listening/reading this chapter. Tell them what happened. Tell them about the characters. Retell as much as you are able! Retelling stories is an important strategy to improve reading/writing skills.</a:t>
            </a:r>
          </a:p>
        </p:txBody>
      </p:sp>
    </p:spTree>
    <p:extLst>
      <p:ext uri="{BB962C8B-B14F-4D97-AF65-F5344CB8AC3E}">
        <p14:creationId xmlns:p14="http://schemas.microsoft.com/office/powerpoint/2010/main" val="281543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F0FB-E848-400A-8613-4C4D96D00A1D}"/>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Writing Prompt</a:t>
            </a:r>
            <a:endParaRPr lang="en-US"/>
          </a:p>
        </p:txBody>
      </p:sp>
      <p:sp>
        <p:nvSpPr>
          <p:cNvPr id="3" name="Content Placeholder 2">
            <a:extLst>
              <a:ext uri="{FF2B5EF4-FFF2-40B4-BE49-F238E27FC236}">
                <a16:creationId xmlns:a16="http://schemas.microsoft.com/office/drawing/2014/main" id="{7AF8E7CD-D888-42A3-881D-F4FC5A101E8A}"/>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If you were a super villain, who would your villain be?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Design your villain just like you did with yourself as a super hero, and remember...</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NO CAPES!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83600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C121-9035-441E-900A-7B41DB7EE457}"/>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Numeracy Challenge</a:t>
            </a:r>
            <a:endParaRPr lang="en-US"/>
          </a:p>
        </p:txBody>
      </p:sp>
      <p:sp>
        <p:nvSpPr>
          <p:cNvPr id="3" name="Content Placeholder 2">
            <a:extLst>
              <a:ext uri="{FF2B5EF4-FFF2-40B4-BE49-F238E27FC236}">
                <a16:creationId xmlns:a16="http://schemas.microsoft.com/office/drawing/2014/main" id="{445B837A-6F34-4FFB-A508-C4671D498745}"/>
              </a:ext>
            </a:extLst>
          </p:cNvPr>
          <p:cNvSpPr>
            <a:spLocks noGrp="1"/>
          </p:cNvSpPr>
          <p:nvPr>
            <p:ph idx="1"/>
          </p:nvPr>
        </p:nvSpPr>
        <p:spPr/>
        <p:txBody>
          <a:bodyPr>
            <a:normAutofit lnSpcReduction="10000"/>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Today's activity will keep you busy with numeracy skills.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Find as much change (pennies, </a:t>
            </a:r>
            <a:r>
              <a:rPr lang="en-US" err="1">
                <a:effectLst>
                  <a:glow rad="38100">
                    <a:prstClr val="black">
                      <a:lumMod val="50000"/>
                      <a:lumOff val="50000"/>
                      <a:alpha val="20000"/>
                    </a:prstClr>
                  </a:glow>
                  <a:outerShdw blurRad="44450" dist="12700" dir="13860000" algn="tl" rotWithShape="0">
                    <a:srgbClr val="000000">
                      <a:alpha val="20000"/>
                    </a:srgbClr>
                  </a:outerShdw>
                </a:effectLst>
              </a:rPr>
              <a:t>nickles</a:t>
            </a:r>
            <a:r>
              <a:rPr lang="en-US">
                <a:effectLst>
                  <a:glow rad="38100">
                    <a:prstClr val="black">
                      <a:lumMod val="50000"/>
                      <a:lumOff val="50000"/>
                      <a:alpha val="20000"/>
                    </a:prstClr>
                  </a:glow>
                  <a:outerShdw blurRad="44450" dist="12700" dir="13860000" algn="tl" rotWithShape="0">
                    <a:srgbClr val="000000">
                      <a:alpha val="20000"/>
                    </a:srgbClr>
                  </a:outerShdw>
                </a:effectLst>
              </a:rPr>
              <a:t>, dimes, quarters, etc...) around the house as possible.</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Do your parents a solid, count the change! How much did you find?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How do the coins look different? How much is each one worth?</a:t>
            </a:r>
          </a:p>
        </p:txBody>
      </p:sp>
      <p:pic>
        <p:nvPicPr>
          <p:cNvPr id="4" name="Picture 4" descr="A picture containing indoor, dish, plate, food&#10;&#10;Description generated with very high confidence">
            <a:extLst>
              <a:ext uri="{FF2B5EF4-FFF2-40B4-BE49-F238E27FC236}">
                <a16:creationId xmlns:a16="http://schemas.microsoft.com/office/drawing/2014/main" id="{C0207866-8EF7-4C6A-B98B-CE624DAF37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9829" y="375129"/>
            <a:ext cx="2743200" cy="2057400"/>
          </a:xfrm>
          <a:prstGeom prst="rect">
            <a:avLst/>
          </a:prstGeom>
        </p:spPr>
      </p:pic>
    </p:spTree>
    <p:extLst>
      <p:ext uri="{BB962C8B-B14F-4D97-AF65-F5344CB8AC3E}">
        <p14:creationId xmlns:p14="http://schemas.microsoft.com/office/powerpoint/2010/main" val="28778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7650-CF4A-4386-B6EF-2A80B934A51A}"/>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Daily Physical Activity Challenge</a:t>
            </a:r>
            <a:endParaRPr lang="en-US"/>
          </a:p>
        </p:txBody>
      </p:sp>
      <p:sp>
        <p:nvSpPr>
          <p:cNvPr id="3" name="Content Placeholder 2">
            <a:extLst>
              <a:ext uri="{FF2B5EF4-FFF2-40B4-BE49-F238E27FC236}">
                <a16:creationId xmlns:a16="http://schemas.microsoft.com/office/drawing/2014/main" id="{BC4AE76E-D398-4C57-856A-0E562F8119E2}"/>
              </a:ext>
            </a:extLst>
          </p:cNvPr>
          <p:cNvSpPr>
            <a:spLocks noGrp="1"/>
          </p:cNvSpPr>
          <p:nvPr>
            <p:ph idx="1"/>
          </p:nvPr>
        </p:nvSpPr>
        <p:spPr/>
        <p:txBody>
          <a:bodyPr>
            <a:normAutofit lnSpcReduction="10000"/>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Time to get moving! Let's go for a community walk. Make sure to stay a few steps away from everyone else you're walking with, but get some fresh air!</a:t>
            </a:r>
            <a:endParaRPr lang="en-US"/>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Take 5-10 pictures on your walk, or record any cool things you see.</a:t>
            </a:r>
            <a:endParaRPr lang="en-US"/>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If you are living anywhere near Legacy Ridge, there are some very cool window displays going up to go and see. People are trying to help kids WANT to go outside and see funny stuff. Check it out!</a:t>
            </a:r>
          </a:p>
          <a:p>
            <a:pPr marL="0" indent="0">
              <a:buNone/>
            </a:pP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9004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Mr. Jesse's Class</a:t>
            </a:r>
            <a:b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br>
            <a:r>
              <a:rPr lang="en-US" sz="11700" b="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Day 4 - Week 1</a:t>
            </a:r>
          </a:p>
        </p:txBody>
      </p:sp>
    </p:spTree>
    <p:extLst>
      <p:ext uri="{BB962C8B-B14F-4D97-AF65-F5344CB8AC3E}">
        <p14:creationId xmlns:p14="http://schemas.microsoft.com/office/powerpoint/2010/main" val="69815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13CD-74D1-4439-BA84-5545CF159A80}"/>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Our schedule</a:t>
            </a:r>
            <a:endParaRPr lang="en-US"/>
          </a:p>
        </p:txBody>
      </p:sp>
      <p:sp>
        <p:nvSpPr>
          <p:cNvPr id="3" name="Content Placeholder 2">
            <a:extLst>
              <a:ext uri="{FF2B5EF4-FFF2-40B4-BE49-F238E27FC236}">
                <a16:creationId xmlns:a16="http://schemas.microsoft.com/office/drawing/2014/main" id="{65863B42-4DD2-492E-BEF4-9D7E77816C8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Dad joke of the day</a:t>
            </a:r>
          </a:p>
          <a:p>
            <a:r>
              <a:rPr lang="en-US">
                <a:effectLst>
                  <a:glow rad="38100">
                    <a:prstClr val="black">
                      <a:lumMod val="50000"/>
                      <a:lumOff val="50000"/>
                      <a:alpha val="20000"/>
                    </a:prstClr>
                  </a:glow>
                  <a:outerShdw blurRad="44450" dist="12700" dir="13860000" algn="tl" rotWithShape="0">
                    <a:srgbClr val="000000">
                      <a:alpha val="20000"/>
                    </a:srgbClr>
                  </a:outerShdw>
                </a:effectLst>
              </a:rPr>
              <a:t>Reading – Listen &amp; Think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Writing prompt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Fine Arts Activity20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Daily Physical Activity (DPA) Challenge</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6436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A0C1-4B3B-4352-AD62-ABA16CB5CE85}"/>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Unwritten rules of life...</a:t>
            </a:r>
            <a:endParaRPr lang="en-US"/>
          </a:p>
        </p:txBody>
      </p:sp>
      <p:sp>
        <p:nvSpPr>
          <p:cNvPr id="3" name="Content Placeholder 2">
            <a:extLst>
              <a:ext uri="{FF2B5EF4-FFF2-40B4-BE49-F238E27FC236}">
                <a16:creationId xmlns:a16="http://schemas.microsoft.com/office/drawing/2014/main" id="{58FBC7CC-D24B-4439-B7A4-A074D0C06B19}"/>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1)</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2)</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3)</a:t>
            </a:r>
          </a:p>
        </p:txBody>
      </p:sp>
    </p:spTree>
    <p:extLst>
      <p:ext uri="{BB962C8B-B14F-4D97-AF65-F5344CB8AC3E}">
        <p14:creationId xmlns:p14="http://schemas.microsoft.com/office/powerpoint/2010/main" val="24595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CA24-B6B8-4240-AA7F-6FF8860E227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Reading activity</a:t>
            </a:r>
            <a:endParaRPr lang="en-US"/>
          </a:p>
        </p:txBody>
      </p:sp>
      <p:sp>
        <p:nvSpPr>
          <p:cNvPr id="3" name="Content Placeholder 2">
            <a:extLst>
              <a:ext uri="{FF2B5EF4-FFF2-40B4-BE49-F238E27FC236}">
                <a16:creationId xmlns:a16="http://schemas.microsoft.com/office/drawing/2014/main" id="{8E78F07E-1991-476E-A190-666723CD95B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see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2"/>
              </a:rPr>
              <a:t>www.jesse45s.weebly.com</a:t>
            </a:r>
            <a:r>
              <a:rPr lang="en-US">
                <a:effectLst>
                  <a:glow rad="38100">
                    <a:prstClr val="black">
                      <a:lumMod val="50000"/>
                      <a:lumOff val="50000"/>
                      <a:alpha val="20000"/>
                    </a:prstClr>
                  </a:glow>
                  <a:outerShdw blurRad="44450" dist="12700" dir="13860000" algn="tl" rotWithShape="0">
                    <a:srgbClr val="000000">
                      <a:alpha val="20000"/>
                    </a:srgbClr>
                  </a:outerShdw>
                </a:effectLst>
              </a:rPr>
              <a:t> for "The Hobbit" reading schedule for this week.</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Using video/drawings, recreate a scene from the book in your own vision. What is the setting? What characters are involved?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If you choose to do a video, share it with us on Flip Grid!</a:t>
            </a:r>
          </a:p>
        </p:txBody>
      </p:sp>
    </p:spTree>
    <p:extLst>
      <p:ext uri="{BB962C8B-B14F-4D97-AF65-F5344CB8AC3E}">
        <p14:creationId xmlns:p14="http://schemas.microsoft.com/office/powerpoint/2010/main" val="65570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70C9-B21C-4464-A786-719E15ED41E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Writing Prompt</a:t>
            </a:r>
            <a:endParaRPr lang="en-US"/>
          </a:p>
        </p:txBody>
      </p:sp>
      <p:sp>
        <p:nvSpPr>
          <p:cNvPr id="3" name="Content Placeholder 2">
            <a:extLst>
              <a:ext uri="{FF2B5EF4-FFF2-40B4-BE49-F238E27FC236}">
                <a16:creationId xmlns:a16="http://schemas.microsoft.com/office/drawing/2014/main" id="{F995F34A-7ED8-4661-9365-9AC48FD01C15}"/>
              </a:ext>
            </a:extLst>
          </p:cNvPr>
          <p:cNvSpPr>
            <a:spLocks noGrp="1"/>
          </p:cNvSpPr>
          <p:nvPr>
            <p:ph idx="1"/>
          </p:nvPr>
        </p:nvSpPr>
        <p:spPr>
          <a:xfrm>
            <a:off x="1006458" y="1750192"/>
            <a:ext cx="10564088" cy="4734791"/>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Yesterday, you created a villain. Today, I'd like to you create a 10 panel comic strip of yourself fighting crime or saving the world!</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You should include a Beginning, Middle, and End. In this story there should be one central problem that should be solved.</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Use full color, and ensure that your comic is as appropriate as possible so that we can share them around! (No blood, death, gore, etc...)</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There will be a comic strip template you can print out on our class website.</a:t>
            </a:r>
          </a:p>
        </p:txBody>
      </p:sp>
    </p:spTree>
    <p:extLst>
      <p:ext uri="{BB962C8B-B14F-4D97-AF65-F5344CB8AC3E}">
        <p14:creationId xmlns:p14="http://schemas.microsoft.com/office/powerpoint/2010/main" val="3410794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3D17-2009-47B6-909C-79C9808A1A3A}"/>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Fine Arts </a:t>
            </a:r>
            <a:r>
              <a:rPr lang="en-US" err="1">
                <a:effectLst>
                  <a:glow rad="38100">
                    <a:prstClr val="black">
                      <a:lumMod val="65000"/>
                      <a:lumOff val="35000"/>
                      <a:alpha val="40000"/>
                    </a:prstClr>
                  </a:glow>
                  <a:outerShdw blurRad="28575" dist="38100" dir="14040000" algn="tl" rotWithShape="0">
                    <a:srgbClr val="000000">
                      <a:alpha val="25000"/>
                    </a:srgbClr>
                  </a:outerShdw>
                </a:effectLst>
              </a:rPr>
              <a:t>ACtivity</a:t>
            </a:r>
            <a:endParaRPr lang="en-US" err="1"/>
          </a:p>
        </p:txBody>
      </p:sp>
      <p:sp>
        <p:nvSpPr>
          <p:cNvPr id="3" name="Content Placeholder 2">
            <a:extLst>
              <a:ext uri="{FF2B5EF4-FFF2-40B4-BE49-F238E27FC236}">
                <a16:creationId xmlns:a16="http://schemas.microsoft.com/office/drawing/2014/main" id="{609AFE1F-2749-4EC0-BCF2-F7EAACCC0F6E}"/>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see the attached link for an awesome wall/window design that you can do at home as your Fine Arts activity for the week.</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r>
              <a:rPr lang="en-US" b="1" u="sng">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2"/>
              </a:rPr>
              <a:t>https://www.deepspacesparkle.com/marine-life-collaborative-mural/</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4" name="Picture 4" descr="A picture containing photo, colorful, girl, woman&#10;&#10;Description generated with very high confidence">
            <a:extLst>
              <a:ext uri="{FF2B5EF4-FFF2-40B4-BE49-F238E27FC236}">
                <a16:creationId xmlns:a16="http://schemas.microsoft.com/office/drawing/2014/main" id="{337A3532-D963-4431-8A6D-D484747FC734}"/>
              </a:ext>
            </a:extLst>
          </p:cNvPr>
          <p:cNvPicPr>
            <a:picLocks noChangeAspect="1"/>
          </p:cNvPicPr>
          <p:nvPr/>
        </p:nvPicPr>
        <p:blipFill>
          <a:blip r:embed="rId3"/>
          <a:stretch>
            <a:fillRect/>
          </a:stretch>
        </p:blipFill>
        <p:spPr>
          <a:xfrm>
            <a:off x="6220858" y="465922"/>
            <a:ext cx="3826525" cy="2657819"/>
          </a:xfrm>
          <a:prstGeom prst="rect">
            <a:avLst/>
          </a:prstGeom>
        </p:spPr>
      </p:pic>
    </p:spTree>
    <p:extLst>
      <p:ext uri="{BB962C8B-B14F-4D97-AF65-F5344CB8AC3E}">
        <p14:creationId xmlns:p14="http://schemas.microsoft.com/office/powerpoint/2010/main" val="298228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0881-B097-4528-BE7D-65C18F42671C}"/>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Did you know the first </a:t>
            </a:r>
            <a:r>
              <a:rPr lang="en-US" err="1">
                <a:effectLst>
                  <a:glow rad="38100">
                    <a:prstClr val="black">
                      <a:lumMod val="65000"/>
                      <a:lumOff val="35000"/>
                      <a:alpha val="40000"/>
                    </a:prstClr>
                  </a:glow>
                  <a:outerShdw blurRad="28575" dist="38100" dir="14040000" algn="tl" rotWithShape="0">
                    <a:srgbClr val="000000">
                      <a:alpha val="25000"/>
                    </a:srgbClr>
                  </a:outerShdw>
                </a:effectLst>
              </a:rPr>
              <a:t>french</a:t>
            </a:r>
            <a:r>
              <a:rPr lang="en-US">
                <a:effectLst>
                  <a:glow rad="38100">
                    <a:prstClr val="black">
                      <a:lumMod val="65000"/>
                      <a:lumOff val="35000"/>
                      <a:alpha val="40000"/>
                    </a:prstClr>
                  </a:glow>
                  <a:outerShdw blurRad="28575" dist="38100" dir="14040000" algn="tl" rotWithShape="0">
                    <a:srgbClr val="000000">
                      <a:alpha val="25000"/>
                    </a:srgbClr>
                  </a:outerShdw>
                </a:effectLst>
              </a:rPr>
              <a:t> fries weren't cooked in </a:t>
            </a:r>
            <a:r>
              <a:rPr lang="en-US" err="1">
                <a:effectLst>
                  <a:glow rad="38100">
                    <a:prstClr val="black">
                      <a:lumMod val="65000"/>
                      <a:lumOff val="35000"/>
                      <a:alpha val="40000"/>
                    </a:prstClr>
                  </a:glow>
                  <a:outerShdw blurRad="28575" dist="38100" dir="14040000" algn="tl" rotWithShape="0">
                    <a:srgbClr val="000000">
                      <a:alpha val="25000"/>
                    </a:srgbClr>
                  </a:outerShdw>
                </a:effectLst>
              </a:rPr>
              <a:t>france</a:t>
            </a:r>
            <a:r>
              <a:rPr lang="en-US">
                <a:effectLst>
                  <a:glow rad="38100">
                    <a:prstClr val="black">
                      <a:lumMod val="65000"/>
                      <a:lumOff val="35000"/>
                      <a:alpha val="40000"/>
                    </a:prstClr>
                  </a:glow>
                  <a:outerShdw blurRad="28575" dist="38100" dir="14040000" algn="tl" rotWithShape="0">
                    <a:srgbClr val="000000">
                      <a:alpha val="25000"/>
                    </a:srgbClr>
                  </a:outerShdw>
                </a:effectLst>
              </a:rPr>
              <a:t>?</a:t>
            </a:r>
            <a:endParaRPr lang="en-US"/>
          </a:p>
        </p:txBody>
      </p:sp>
      <p:sp>
        <p:nvSpPr>
          <p:cNvPr id="3" name="Content Placeholder 2">
            <a:extLst>
              <a:ext uri="{FF2B5EF4-FFF2-40B4-BE49-F238E27FC236}">
                <a16:creationId xmlns:a16="http://schemas.microsoft.com/office/drawing/2014/main" id="{793556E1-4A81-4589-9F3F-9FFA18261AA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They were cooked in Greece...</a:t>
            </a:r>
            <a:endParaRPr lang="en-US"/>
          </a:p>
        </p:txBody>
      </p:sp>
    </p:spTree>
    <p:extLst>
      <p:ext uri="{BB962C8B-B14F-4D97-AF65-F5344CB8AC3E}">
        <p14:creationId xmlns:p14="http://schemas.microsoft.com/office/powerpoint/2010/main" val="39585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t>Mr. Jesse's Class</a:t>
            </a:r>
            <a:br>
              <a:rPr lang="en-US" sz="11700" b="1">
                <a:solidFill>
                  <a:srgbClr val="5AD0B8"/>
                </a:solidFill>
                <a:effectLst>
                  <a:glow rad="38100">
                    <a:prstClr val="black">
                      <a:lumMod val="65000"/>
                      <a:lumOff val="35000"/>
                      <a:alpha val="50000"/>
                    </a:prstClr>
                  </a:glow>
                  <a:outerShdw blurRad="28575" dist="31750" dir="13200000" algn="tl" rotWithShape="0">
                    <a:srgbClr val="000000">
                      <a:alpha val="25000"/>
                    </a:srgbClr>
                  </a:outerShdw>
                </a:effectLst>
              </a:rPr>
            </a:br>
            <a:r>
              <a:rPr lang="en-US" sz="11700" b="1">
                <a:solidFill>
                  <a:schemeClr val="tx1"/>
                </a:solidFill>
                <a:effectLst>
                  <a:glow rad="38100">
                    <a:prstClr val="black">
                      <a:lumMod val="65000"/>
                      <a:lumOff val="35000"/>
                      <a:alpha val="50000"/>
                    </a:prstClr>
                  </a:glow>
                  <a:outerShdw blurRad="28575" dist="31750" dir="13200000" algn="tl" rotWithShape="0">
                    <a:srgbClr val="000000">
                      <a:alpha val="25000"/>
                    </a:srgbClr>
                  </a:outerShdw>
                </a:effectLst>
              </a:rPr>
              <a:t>Day 5 - Week 1</a:t>
            </a:r>
          </a:p>
        </p:txBody>
      </p:sp>
    </p:spTree>
    <p:extLst>
      <p:ext uri="{BB962C8B-B14F-4D97-AF65-F5344CB8AC3E}">
        <p14:creationId xmlns:p14="http://schemas.microsoft.com/office/powerpoint/2010/main" val="65262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13CD-74D1-4439-BA84-5545CF159A80}"/>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Our schedule</a:t>
            </a:r>
            <a:endParaRPr lang="en-US"/>
          </a:p>
        </p:txBody>
      </p:sp>
      <p:sp>
        <p:nvSpPr>
          <p:cNvPr id="3" name="Content Placeholder 2">
            <a:extLst>
              <a:ext uri="{FF2B5EF4-FFF2-40B4-BE49-F238E27FC236}">
                <a16:creationId xmlns:a16="http://schemas.microsoft.com/office/drawing/2014/main" id="{65863B42-4DD2-492E-BEF4-9D7E77816C8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Dad joke of the day</a:t>
            </a:r>
          </a:p>
          <a:p>
            <a:r>
              <a:rPr lang="en-US">
                <a:effectLst>
                  <a:glow rad="38100">
                    <a:prstClr val="black">
                      <a:lumMod val="50000"/>
                      <a:lumOff val="50000"/>
                      <a:alpha val="20000"/>
                    </a:prstClr>
                  </a:glow>
                  <a:outerShdw blurRad="44450" dist="12700" dir="13860000" algn="tl" rotWithShape="0">
                    <a:srgbClr val="000000">
                      <a:alpha val="20000"/>
                    </a:srgbClr>
                  </a:outerShdw>
                </a:effectLst>
              </a:rPr>
              <a:t>Reading – Listen &amp; Think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Writing prompt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rPr>
              <a:t>Math Challenge (20 minutes)</a:t>
            </a: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Daily Physical Activity (DPA) Challenge</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91189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CA24-B6B8-4240-AA7F-6FF8860E227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Reading activity</a:t>
            </a:r>
            <a:endParaRPr lang="en-US"/>
          </a:p>
        </p:txBody>
      </p:sp>
      <p:sp>
        <p:nvSpPr>
          <p:cNvPr id="3" name="Content Placeholder 2">
            <a:extLst>
              <a:ext uri="{FF2B5EF4-FFF2-40B4-BE49-F238E27FC236}">
                <a16:creationId xmlns:a16="http://schemas.microsoft.com/office/drawing/2014/main" id="{8E78F07E-1991-476E-A190-666723CD95B7}"/>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see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2"/>
              </a:rPr>
              <a:t>www.jesse45s.weebly.com</a:t>
            </a:r>
            <a:r>
              <a:rPr lang="en-US">
                <a:effectLst>
                  <a:glow rad="38100">
                    <a:prstClr val="black">
                      <a:lumMod val="50000"/>
                      <a:lumOff val="50000"/>
                      <a:alpha val="20000"/>
                    </a:prstClr>
                  </a:glow>
                  <a:outerShdw blurRad="44450" dist="12700" dir="13860000" algn="tl" rotWithShape="0">
                    <a:srgbClr val="000000">
                      <a:alpha val="20000"/>
                    </a:srgbClr>
                  </a:outerShdw>
                </a:effectLst>
              </a:rPr>
              <a:t> for "The Hobbit" reading schedule for this week.</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Using video/drawings, recreate a scene from the book in your own vision. What is the setting? What characters are involved?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If you choose to do a video, share it with us on Flip Grid!</a:t>
            </a:r>
          </a:p>
        </p:txBody>
      </p:sp>
    </p:spTree>
    <p:extLst>
      <p:ext uri="{BB962C8B-B14F-4D97-AF65-F5344CB8AC3E}">
        <p14:creationId xmlns:p14="http://schemas.microsoft.com/office/powerpoint/2010/main" val="388048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70C9-B21C-4464-A786-719E15ED41E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Writing Prompt</a:t>
            </a:r>
            <a:endParaRPr lang="en-US"/>
          </a:p>
        </p:txBody>
      </p:sp>
      <p:sp>
        <p:nvSpPr>
          <p:cNvPr id="3" name="Content Placeholder 2">
            <a:extLst>
              <a:ext uri="{FF2B5EF4-FFF2-40B4-BE49-F238E27FC236}">
                <a16:creationId xmlns:a16="http://schemas.microsoft.com/office/drawing/2014/main" id="{F995F34A-7ED8-4661-9365-9AC48FD01C15}"/>
              </a:ext>
            </a:extLst>
          </p:cNvPr>
          <p:cNvSpPr>
            <a:spLocks noGrp="1"/>
          </p:cNvSpPr>
          <p:nvPr>
            <p:ph idx="1"/>
          </p:nvPr>
        </p:nvSpPr>
        <p:spPr>
          <a:xfrm>
            <a:off x="1006458" y="1750192"/>
            <a:ext cx="10564088" cy="4734791"/>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 is the day of sharing. Find anyone in your world who you can share with safely and read them your comic. Have them ask you some questions about it.</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This is your chance to begin building up your own imaginative world. When difficulty in life arises, written imagination can help us get through in a positive way!</a:t>
            </a:r>
          </a:p>
        </p:txBody>
      </p:sp>
    </p:spTree>
    <p:extLst>
      <p:ext uri="{BB962C8B-B14F-4D97-AF65-F5344CB8AC3E}">
        <p14:creationId xmlns:p14="http://schemas.microsoft.com/office/powerpoint/2010/main" val="48379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91C3-18B4-4F6E-9203-4AA919B6AD37}"/>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Numeracy Challenge</a:t>
            </a:r>
            <a:endParaRPr lang="en-US"/>
          </a:p>
        </p:txBody>
      </p:sp>
      <p:sp>
        <p:nvSpPr>
          <p:cNvPr id="3" name="Content Placeholder 2">
            <a:extLst>
              <a:ext uri="{FF2B5EF4-FFF2-40B4-BE49-F238E27FC236}">
                <a16:creationId xmlns:a16="http://schemas.microsoft.com/office/drawing/2014/main" id="{C49C57F7-4CA1-4131-9E37-96B9A04E32ED}"/>
              </a:ext>
            </a:extLst>
          </p:cNvPr>
          <p:cNvSpPr>
            <a:spLocks noGrp="1"/>
          </p:cNvSpPr>
          <p:nvPr>
            <p:ph idx="1"/>
          </p:nvPr>
        </p:nvSpPr>
        <p:spPr>
          <a:xfrm>
            <a:off x="1141413" y="1654097"/>
            <a:ext cx="9905998" cy="4778298"/>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 is another money day!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I'd like you to go online shopping with your family. Some great websites are Walmart.ca, amazon.ca, or ebay.ca.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Put together a shopping cart of essential items and add it all together. How much does that cost? How much did you have in spare change on Wednesday?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Parents, the focus of the lesson is how expensive life can be and build an appreciation of value.</a:t>
            </a:r>
          </a:p>
        </p:txBody>
      </p:sp>
      <p:pic>
        <p:nvPicPr>
          <p:cNvPr id="4" name="Picture 4" descr="A picture containing drawing&#10;&#10;Description generated with very high confidence">
            <a:extLst>
              <a:ext uri="{FF2B5EF4-FFF2-40B4-BE49-F238E27FC236}">
                <a16:creationId xmlns:a16="http://schemas.microsoft.com/office/drawing/2014/main" id="{BE1CACDF-5CA5-464E-8DD5-04161272CFD6}"/>
              </a:ext>
            </a:extLst>
          </p:cNvPr>
          <p:cNvPicPr>
            <a:picLocks noChangeAspect="1"/>
          </p:cNvPicPr>
          <p:nvPr/>
        </p:nvPicPr>
        <p:blipFill>
          <a:blip r:embed="rId2"/>
          <a:stretch>
            <a:fillRect/>
          </a:stretch>
        </p:blipFill>
        <p:spPr>
          <a:xfrm>
            <a:off x="7378275" y="350799"/>
            <a:ext cx="3522159" cy="2253475"/>
          </a:xfrm>
          <a:prstGeom prst="rect">
            <a:avLst/>
          </a:prstGeom>
        </p:spPr>
      </p:pic>
    </p:spTree>
    <p:extLst>
      <p:ext uri="{BB962C8B-B14F-4D97-AF65-F5344CB8AC3E}">
        <p14:creationId xmlns:p14="http://schemas.microsoft.com/office/powerpoint/2010/main" val="267477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44C0-C157-4B7B-B8EB-003698CC6962}"/>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The Hobbit – Pre-read activity</a:t>
            </a:r>
            <a:endParaRPr lang="en-US"/>
          </a:p>
        </p:txBody>
      </p:sp>
      <p:sp>
        <p:nvSpPr>
          <p:cNvPr id="3" name="Content Placeholder 2">
            <a:extLst>
              <a:ext uri="{FF2B5EF4-FFF2-40B4-BE49-F238E27FC236}">
                <a16:creationId xmlns:a16="http://schemas.microsoft.com/office/drawing/2014/main" id="{351B6937-1C21-4B9A-B5CA-CA830C75C5F3}"/>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We were just revved up and ready to start "The Hobbit" by J.R.R Tolkien before the virus kicked us so rudely out of our school. I would love to continue this reading activity still.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If you are able, please head to chapter/</a:t>
            </a:r>
            <a:r>
              <a:rPr lang="en-US" err="1">
                <a:effectLst>
                  <a:glow rad="38100">
                    <a:prstClr val="black">
                      <a:lumMod val="50000"/>
                      <a:lumOff val="50000"/>
                      <a:alpha val="20000"/>
                    </a:prstClr>
                  </a:glow>
                  <a:outerShdw blurRad="44450" dist="12700" dir="13860000" algn="tl" rotWithShape="0">
                    <a:srgbClr val="000000">
                      <a:alpha val="20000"/>
                    </a:srgbClr>
                  </a:outerShdw>
                </a:effectLst>
              </a:rPr>
              <a:t>walmart</a:t>
            </a:r>
            <a:r>
              <a:rPr lang="en-US">
                <a:effectLst>
                  <a:glow rad="38100">
                    <a:prstClr val="black">
                      <a:lumMod val="50000"/>
                      <a:lumOff val="50000"/>
                      <a:alpha val="20000"/>
                    </a:prstClr>
                  </a:glow>
                  <a:outerShdw blurRad="44450" dist="12700" dir="13860000" algn="tl" rotWithShape="0">
                    <a:srgbClr val="000000">
                      <a:alpha val="20000"/>
                    </a:srgbClr>
                  </a:outerShdw>
                </a:effectLst>
              </a:rPr>
              <a:t>/amazon/your nearest nerd friend and grab yourself a copy of "The Hobbit". If that isn't a possibility, GREAT! We have an electronic copy available on Mr. Jesse's website. </a:t>
            </a:r>
          </a:p>
        </p:txBody>
      </p:sp>
    </p:spTree>
    <p:extLst>
      <p:ext uri="{BB962C8B-B14F-4D97-AF65-F5344CB8AC3E}">
        <p14:creationId xmlns:p14="http://schemas.microsoft.com/office/powerpoint/2010/main" val="145460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6DE3-2ABE-4C55-917A-522A77D48EEC}"/>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What genre do you believe "The Hobbit" fits into? Why do you think that?</a:t>
            </a:r>
            <a:endParaRPr lang="en-US"/>
          </a:p>
        </p:txBody>
      </p:sp>
      <p:sp>
        <p:nvSpPr>
          <p:cNvPr id="3" name="Content Placeholder 2">
            <a:extLst>
              <a:ext uri="{FF2B5EF4-FFF2-40B4-BE49-F238E27FC236}">
                <a16:creationId xmlns:a16="http://schemas.microsoft.com/office/drawing/2014/main" id="{8105BFF5-E274-4FC7-AAFF-9DECE14659BA}"/>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Watch the clip &amp; have your child explain what genre this book may fit into. Here are some examples of genre</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2"/>
              </a:rPr>
              <a:t>https://www.youtube.com/watch?v=SDnYMbYB-nU&amp;feature=emb_logo</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Adventure, Drama, Action, Fantasy, Fairy Tale, Mystery, Science Fiction...etc...</a:t>
            </a:r>
          </a:p>
        </p:txBody>
      </p:sp>
    </p:spTree>
    <p:extLst>
      <p:ext uri="{BB962C8B-B14F-4D97-AF65-F5344CB8AC3E}">
        <p14:creationId xmlns:p14="http://schemas.microsoft.com/office/powerpoint/2010/main" val="334841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5EA2-BB93-458D-8AB6-D4811B997FE2}"/>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Writing Prompt of the day</a:t>
            </a:r>
            <a:endParaRPr lang="en-US"/>
          </a:p>
        </p:txBody>
      </p:sp>
      <p:sp>
        <p:nvSpPr>
          <p:cNvPr id="3" name="Content Placeholder 2">
            <a:extLst>
              <a:ext uri="{FF2B5EF4-FFF2-40B4-BE49-F238E27FC236}">
                <a16:creationId xmlns:a16="http://schemas.microsoft.com/office/drawing/2014/main" id="{864AAA04-EC5F-40C4-ACD2-0C2B81BC678B}"/>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If you could be in charge of any business in the world, what business would you take over? What changes would you make to make it better?</a:t>
            </a:r>
            <a:br>
              <a:rPr lang="en-US">
                <a:effectLst>
                  <a:glow rad="38100">
                    <a:prstClr val="black">
                      <a:lumMod val="50000"/>
                      <a:lumOff val="50000"/>
                      <a:alpha val="20000"/>
                    </a:prstClr>
                  </a:glow>
                  <a:outerShdw blurRad="44450" dist="12700" dir="13860000" algn="tl" rotWithShape="0">
                    <a:srgbClr val="000000">
                      <a:alpha val="20000"/>
                    </a:srgbClr>
                  </a:outerShdw>
                </a:effectLst>
              </a:rPr>
            </a:b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I'd love to hear your responses. Please share them with me on Microsoft Teams in the "Writing" Team for your grade. You can type this activity or hand write it and take a picture!</a:t>
            </a:r>
          </a:p>
        </p:txBody>
      </p:sp>
    </p:spTree>
    <p:extLst>
      <p:ext uri="{BB962C8B-B14F-4D97-AF65-F5344CB8AC3E}">
        <p14:creationId xmlns:p14="http://schemas.microsoft.com/office/powerpoint/2010/main" val="1118683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51CAC-9C8D-490E-B67F-A68DA6C8188D}"/>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Numeracy Challenge</a:t>
            </a:r>
            <a:endParaRPr lang="en-US"/>
          </a:p>
        </p:txBody>
      </p:sp>
      <p:sp>
        <p:nvSpPr>
          <p:cNvPr id="3" name="Content Placeholder 2">
            <a:extLst>
              <a:ext uri="{FF2B5EF4-FFF2-40B4-BE49-F238E27FC236}">
                <a16:creationId xmlns:a16="http://schemas.microsoft.com/office/drawing/2014/main" id="{E5D76EF1-30A6-429A-83D6-909B0B986B0A}"/>
              </a:ext>
            </a:extLst>
          </p:cNvPr>
          <p:cNvSpPr>
            <a:spLocks noGrp="1"/>
          </p:cNvSpPr>
          <p:nvPr>
            <p:ph idx="1"/>
          </p:nvPr>
        </p:nvSpPr>
        <p:spPr>
          <a:xfrm>
            <a:off x="1072140" y="1368135"/>
            <a:ext cx="9905998" cy="3124201"/>
          </a:xfrm>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Today's numeracy challenge is all about division as that is where we left off before we left school.</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rPr>
              <a:t>Is it possible to divide these pizza's evenly between your family members? How many slices would each person get? What strategy did you use?</a:t>
            </a:r>
          </a:p>
        </p:txBody>
      </p:sp>
      <p:pic>
        <p:nvPicPr>
          <p:cNvPr id="4" name="Picture 4" descr="A slice of pizza&#10;&#10;Description generated with very high confidence">
            <a:extLst>
              <a:ext uri="{FF2B5EF4-FFF2-40B4-BE49-F238E27FC236}">
                <a16:creationId xmlns:a16="http://schemas.microsoft.com/office/drawing/2014/main" id="{58A985DA-AE5B-4674-BFF0-1E69D1E9D165}"/>
              </a:ext>
            </a:extLst>
          </p:cNvPr>
          <p:cNvPicPr>
            <a:picLocks noChangeAspect="1"/>
          </p:cNvPicPr>
          <p:nvPr/>
        </p:nvPicPr>
        <p:blipFill>
          <a:blip r:embed="rId2"/>
          <a:stretch>
            <a:fillRect/>
          </a:stretch>
        </p:blipFill>
        <p:spPr>
          <a:xfrm>
            <a:off x="1045089" y="4131591"/>
            <a:ext cx="2976996" cy="2077905"/>
          </a:xfrm>
          <a:prstGeom prst="rect">
            <a:avLst/>
          </a:prstGeom>
        </p:spPr>
      </p:pic>
      <p:pic>
        <p:nvPicPr>
          <p:cNvPr id="8" name="Picture 4" descr="A slice of pizza&#10;&#10;Description generated with very high confidence">
            <a:extLst>
              <a:ext uri="{FF2B5EF4-FFF2-40B4-BE49-F238E27FC236}">
                <a16:creationId xmlns:a16="http://schemas.microsoft.com/office/drawing/2014/main" id="{769142AC-43F1-4E7C-9DEA-73CD8DB7ED1B}"/>
              </a:ext>
            </a:extLst>
          </p:cNvPr>
          <p:cNvPicPr>
            <a:picLocks noChangeAspect="1"/>
          </p:cNvPicPr>
          <p:nvPr/>
        </p:nvPicPr>
        <p:blipFill>
          <a:blip r:embed="rId2"/>
          <a:stretch>
            <a:fillRect/>
          </a:stretch>
        </p:blipFill>
        <p:spPr>
          <a:xfrm>
            <a:off x="7279017" y="4130834"/>
            <a:ext cx="2976996" cy="2077905"/>
          </a:xfrm>
          <a:prstGeom prst="rect">
            <a:avLst/>
          </a:prstGeom>
        </p:spPr>
      </p:pic>
      <p:pic>
        <p:nvPicPr>
          <p:cNvPr id="9" name="Picture 4" descr="A slice of pizza&#10;&#10;Description generated with very high confidence">
            <a:extLst>
              <a:ext uri="{FF2B5EF4-FFF2-40B4-BE49-F238E27FC236}">
                <a16:creationId xmlns:a16="http://schemas.microsoft.com/office/drawing/2014/main" id="{7AD37DEA-8C2B-4BFE-95D5-27C46676A77F}"/>
              </a:ext>
            </a:extLst>
          </p:cNvPr>
          <p:cNvPicPr>
            <a:picLocks noChangeAspect="1"/>
          </p:cNvPicPr>
          <p:nvPr/>
        </p:nvPicPr>
        <p:blipFill>
          <a:blip r:embed="rId2"/>
          <a:stretch>
            <a:fillRect/>
          </a:stretch>
        </p:blipFill>
        <p:spPr>
          <a:xfrm>
            <a:off x="4084430" y="4131591"/>
            <a:ext cx="2976996" cy="2077905"/>
          </a:xfrm>
          <a:prstGeom prst="rect">
            <a:avLst/>
          </a:prstGeom>
        </p:spPr>
      </p:pic>
    </p:spTree>
    <p:extLst>
      <p:ext uri="{BB962C8B-B14F-4D97-AF65-F5344CB8AC3E}">
        <p14:creationId xmlns:p14="http://schemas.microsoft.com/office/powerpoint/2010/main" val="30815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5518-C7C0-48ED-A780-D6A03D7190D7}"/>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Numeracy Challenge</a:t>
            </a:r>
            <a:endParaRPr lang="en-US"/>
          </a:p>
        </p:txBody>
      </p:sp>
      <p:sp>
        <p:nvSpPr>
          <p:cNvPr id="3" name="Content Placeholder 2">
            <a:extLst>
              <a:ext uri="{FF2B5EF4-FFF2-40B4-BE49-F238E27FC236}">
                <a16:creationId xmlns:a16="http://schemas.microsoft.com/office/drawing/2014/main" id="{B7849A32-EFB7-4DD6-86CB-8BA0C997ECCA}"/>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Today, ensure you jump onto Math Prodigy or </a:t>
            </a:r>
            <a:r>
              <a:rPr lang="en-US" err="1">
                <a:effectLst>
                  <a:glow rad="38100">
                    <a:prstClr val="black">
                      <a:lumMod val="50000"/>
                      <a:lumOff val="50000"/>
                      <a:alpha val="20000"/>
                    </a:prstClr>
                  </a:glow>
                  <a:outerShdw blurRad="44450" dist="12700" dir="13860000" algn="tl" rotWithShape="0">
                    <a:srgbClr val="000000">
                      <a:alpha val="20000"/>
                    </a:srgbClr>
                  </a:outerShdw>
                </a:effectLst>
              </a:rPr>
              <a:t>Xtramath</a:t>
            </a:r>
            <a:r>
              <a:rPr lang="en-US">
                <a:effectLst>
                  <a:glow rad="38100">
                    <a:prstClr val="black">
                      <a:lumMod val="50000"/>
                      <a:lumOff val="50000"/>
                      <a:alpha val="20000"/>
                    </a:prstClr>
                  </a:glow>
                  <a:outerShdw blurRad="44450" dist="12700" dir="13860000" algn="tl" rotWithShape="0">
                    <a:srgbClr val="000000">
                      <a:alpha val="20000"/>
                    </a:srgbClr>
                  </a:outerShdw>
                </a:effectLst>
              </a:rPr>
              <a:t> for at least 15 minutes.</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hlinkClick r:id="rId2"/>
              </a:rPr>
              <a:t>www.xtramath.org</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hlinkClick r:id="rId3"/>
              </a:rPr>
              <a:t>www.mathprodigy.com</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79632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1C57-94FB-4D17-80AB-432E292C6D54}"/>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Just Dance</a:t>
            </a:r>
            <a:endParaRPr lang="en-US"/>
          </a:p>
        </p:txBody>
      </p:sp>
      <p:sp>
        <p:nvSpPr>
          <p:cNvPr id="3" name="Content Placeholder 2">
            <a:extLst>
              <a:ext uri="{FF2B5EF4-FFF2-40B4-BE49-F238E27FC236}">
                <a16:creationId xmlns:a16="http://schemas.microsoft.com/office/drawing/2014/main" id="{D499CFDD-3387-458F-8DE8-4939D955375E}"/>
              </a:ext>
            </a:extLst>
          </p:cNvPr>
          <p:cNvSpPr>
            <a:spLocks noGrp="1"/>
          </p:cNvSpPr>
          <p:nvPr>
            <p:ph idx="1"/>
          </p:nvPr>
        </p:nvSpPr>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We used to love Just Dance at school. Try this video out and see who can do it better, you or your family members! </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2"/>
              </a:rPr>
              <a:t>https://www.youtube.com/watch?v=YLRnUx-1kyQ</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145513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2D6A3F-2FC0-4522-BA1D-C61FF0FDE97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1E08334-CED2-44DF-B3B9-FF1B68795404}">
  <ds:schemaRefs>
    <ds:schemaRef ds:uri="http://schemas.microsoft.com/sharepoint/v3/contenttype/forms"/>
  </ds:schemaRefs>
</ds:datastoreItem>
</file>

<file path=customXml/itemProps3.xml><?xml version="1.0" encoding="utf-8"?>
<ds:datastoreItem xmlns:ds="http://schemas.openxmlformats.org/officeDocument/2006/customXml" ds:itemID="{D2F91AC9-7EA9-4840-A442-6C6EF899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5</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Mesh</vt:lpstr>
      <vt:lpstr>Mr. Jesse's Class Day 1 - Week 1</vt:lpstr>
      <vt:lpstr>Our schedule</vt:lpstr>
      <vt:lpstr>Did you know the first french fries weren't cooked in france?</vt:lpstr>
      <vt:lpstr>The Hobbit – Pre-read activity</vt:lpstr>
      <vt:lpstr>What genre do you believe "The Hobbit" fits into? Why do you think that?</vt:lpstr>
      <vt:lpstr>Writing Prompt of the day</vt:lpstr>
      <vt:lpstr>Numeracy Challenge</vt:lpstr>
      <vt:lpstr>Numeracy Challenge</vt:lpstr>
      <vt:lpstr>Just Dance</vt:lpstr>
      <vt:lpstr>Mr. Jesse's Class Day 2 - Week 1</vt:lpstr>
      <vt:lpstr>Our schedule</vt:lpstr>
      <vt:lpstr>Whenever I drive past a graveyard...</vt:lpstr>
      <vt:lpstr>Reading activity</vt:lpstr>
      <vt:lpstr>Writing Prompt</vt:lpstr>
      <vt:lpstr>Numeracy Challenge</vt:lpstr>
      <vt:lpstr>Daily Physical Activity Challenge</vt:lpstr>
      <vt:lpstr>Mr. Jesse's Class Day 3 - Week 1</vt:lpstr>
      <vt:lpstr>Our schedule</vt:lpstr>
      <vt:lpstr>A slice of apple pie is $2.50 in Jamaica, and $3.00 in the Bahamas...</vt:lpstr>
      <vt:lpstr>Reading activity</vt:lpstr>
      <vt:lpstr>Writing Prompt</vt:lpstr>
      <vt:lpstr>Numeracy Challenge</vt:lpstr>
      <vt:lpstr>Daily Physical Activity Challenge</vt:lpstr>
      <vt:lpstr>Mr. Jesse's Class Day 4 - Week 1</vt:lpstr>
      <vt:lpstr>Our schedule</vt:lpstr>
      <vt:lpstr>Unwritten rules of life...</vt:lpstr>
      <vt:lpstr>Reading activity</vt:lpstr>
      <vt:lpstr>Writing Prompt</vt:lpstr>
      <vt:lpstr>Fine Arts ACtivity</vt:lpstr>
      <vt:lpstr>Mr. Jesse's Class Day 5 - Week 1</vt:lpstr>
      <vt:lpstr>Our schedule</vt:lpstr>
      <vt:lpstr>Reading activity</vt:lpstr>
      <vt:lpstr>Writing Prompt</vt:lpstr>
      <vt:lpstr>Numeracy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Design</dc:title>
  <dc:creator/>
  <cp:revision>2</cp:revision>
  <dcterms:created xsi:type="dcterms:W3CDTF">2020-03-19T20:36:17Z</dcterms:created>
  <dcterms:modified xsi:type="dcterms:W3CDTF">2020-03-26T15:39:37Z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